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0"/>
  </p:notesMasterIdLst>
  <p:sldIdLst>
    <p:sldId id="256" r:id="rId2"/>
    <p:sldId id="258" r:id="rId3"/>
    <p:sldId id="257" r:id="rId4"/>
    <p:sldId id="259" r:id="rId5"/>
    <p:sldId id="261" r:id="rId6"/>
    <p:sldId id="260" r:id="rId7"/>
    <p:sldId id="262" r:id="rId8"/>
    <p:sldId id="263" r:id="rId9"/>
    <p:sldId id="264" r:id="rId10"/>
    <p:sldId id="265" r:id="rId11"/>
    <p:sldId id="273" r:id="rId12"/>
    <p:sldId id="266" r:id="rId13"/>
    <p:sldId id="274" r:id="rId14"/>
    <p:sldId id="269" r:id="rId15"/>
    <p:sldId id="268" r:id="rId16"/>
    <p:sldId id="270" r:id="rId17"/>
    <p:sldId id="271" r:id="rId18"/>
    <p:sldId id="27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3895" autoAdjust="0"/>
  </p:normalViewPr>
  <p:slideViewPr>
    <p:cSldViewPr snapToGrid="0">
      <p:cViewPr varScale="1">
        <p:scale>
          <a:sx n="107" d="100"/>
          <a:sy n="107" d="100"/>
        </p:scale>
        <p:origin x="73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jpg>
</file>

<file path=ppt/media/image2.jpg>
</file>

<file path=ppt/media/image3.jpg>
</file>

<file path=ppt/media/image4.jpg>
</file>

<file path=ppt/media/image5.jpg>
</file>

<file path=ppt/media/image6.png>
</file>

<file path=ppt/media/image7.jpg>
</file>

<file path=ppt/media/image8.jpeg>
</file>

<file path=ppt/media/image9.tif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B56468-054C-4186-87C1-D36200F8F79D}" type="datetimeFigureOut">
              <a:rPr lang="en-US" smtClean="0"/>
              <a:t>7/2/19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6037DD-8E93-471E-8C50-6922C4CAD7D2}" type="slidenum">
              <a:rPr lang="en-US" smtClean="0"/>
              <a:t>‹#›</a:t>
            </a:fld>
            <a:endParaRPr lang="en-US"/>
          </a:p>
        </p:txBody>
      </p:sp>
    </p:spTree>
    <p:extLst>
      <p:ext uri="{BB962C8B-B14F-4D97-AF65-F5344CB8AC3E}">
        <p14:creationId xmlns:p14="http://schemas.microsoft.com/office/powerpoint/2010/main" val="22171812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6037DD-8E93-471E-8C50-6922C4CAD7D2}" type="slidenum">
              <a:rPr lang="en-US" smtClean="0"/>
              <a:t>15</a:t>
            </a:fld>
            <a:endParaRPr lang="en-US"/>
          </a:p>
        </p:txBody>
      </p:sp>
    </p:spTree>
    <p:extLst>
      <p:ext uri="{BB962C8B-B14F-4D97-AF65-F5344CB8AC3E}">
        <p14:creationId xmlns:p14="http://schemas.microsoft.com/office/powerpoint/2010/main" val="1518899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AF9621E5-1B8E-4308-AA5D-597FE72DB0FF}" type="datetimeFigureOut">
              <a:rPr lang="en-US" smtClean="0"/>
              <a:t>7/2/19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65C11B-F14E-4D30-AFE8-C3F9C3BF210E}" type="slidenum">
              <a:rPr lang="en-US" smtClean="0"/>
              <a:t>‹#›</a:t>
            </a:fld>
            <a:endParaRPr lang="en-US"/>
          </a:p>
        </p:txBody>
      </p:sp>
    </p:spTree>
    <p:extLst>
      <p:ext uri="{BB962C8B-B14F-4D97-AF65-F5344CB8AC3E}">
        <p14:creationId xmlns:p14="http://schemas.microsoft.com/office/powerpoint/2010/main" val="39770431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9621E5-1B8E-4308-AA5D-597FE72DB0F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5C11B-F14E-4D30-AFE8-C3F9C3BF210E}" type="slidenum">
              <a:rPr lang="en-US" smtClean="0"/>
              <a:t>‹#›</a:t>
            </a:fld>
            <a:endParaRPr lang="en-US"/>
          </a:p>
        </p:txBody>
      </p:sp>
    </p:spTree>
    <p:extLst>
      <p:ext uri="{BB962C8B-B14F-4D97-AF65-F5344CB8AC3E}">
        <p14:creationId xmlns:p14="http://schemas.microsoft.com/office/powerpoint/2010/main" val="40168325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9621E5-1B8E-4308-AA5D-597FE72DB0F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65C11B-F14E-4D30-AFE8-C3F9C3BF210E}" type="slidenum">
              <a:rPr lang="en-US" smtClean="0"/>
              <a:t>‹#›</a:t>
            </a:fld>
            <a:endParaRPr lang="en-US"/>
          </a:p>
        </p:txBody>
      </p:sp>
    </p:spTree>
    <p:extLst>
      <p:ext uri="{BB962C8B-B14F-4D97-AF65-F5344CB8AC3E}">
        <p14:creationId xmlns:p14="http://schemas.microsoft.com/office/powerpoint/2010/main" val="39628165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F9621E5-1B8E-4308-AA5D-597FE72DB0FF}" type="datetimeFigureOut">
              <a:rPr lang="en-US" smtClean="0"/>
              <a:t>7/2/19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65C11B-F14E-4D30-AFE8-C3F9C3BF210E}" type="slidenum">
              <a:rPr lang="en-US" smtClean="0"/>
              <a:t>‹#›</a:t>
            </a:fld>
            <a:endParaRPr lang="en-US"/>
          </a:p>
        </p:txBody>
      </p:sp>
    </p:spTree>
    <p:extLst>
      <p:ext uri="{BB962C8B-B14F-4D97-AF65-F5344CB8AC3E}">
        <p14:creationId xmlns:p14="http://schemas.microsoft.com/office/powerpoint/2010/main" val="33790504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AF9621E5-1B8E-4308-AA5D-597FE72DB0FF}" type="datetimeFigureOut">
              <a:rPr lang="en-US" smtClean="0"/>
              <a:t>7/2/19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65C11B-F14E-4D30-AFE8-C3F9C3BF210E}" type="slidenum">
              <a:rPr lang="en-US" smtClean="0"/>
              <a:t>‹#›</a:t>
            </a:fld>
            <a:endParaRPr lang="en-US"/>
          </a:p>
        </p:txBody>
      </p:sp>
    </p:spTree>
    <p:extLst>
      <p:ext uri="{BB962C8B-B14F-4D97-AF65-F5344CB8AC3E}">
        <p14:creationId xmlns:p14="http://schemas.microsoft.com/office/powerpoint/2010/main" val="2937038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F9621E5-1B8E-4308-AA5D-597FE72DB0FF}" type="datetimeFigureOut">
              <a:rPr lang="en-US" smtClean="0"/>
              <a:t>7/2/19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D65C11B-F14E-4D30-AFE8-C3F9C3BF210E}" type="slidenum">
              <a:rPr lang="en-US" smtClean="0"/>
              <a:t>‹#›</a:t>
            </a:fld>
            <a:endParaRPr lang="en-US"/>
          </a:p>
        </p:txBody>
      </p:sp>
    </p:spTree>
    <p:extLst>
      <p:ext uri="{BB962C8B-B14F-4D97-AF65-F5344CB8AC3E}">
        <p14:creationId xmlns:p14="http://schemas.microsoft.com/office/powerpoint/2010/main" val="22479262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AF9621E5-1B8E-4308-AA5D-597FE72DB0FF}" type="datetimeFigureOut">
              <a:rPr lang="en-US" smtClean="0"/>
              <a:t>7/2/19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65C11B-F14E-4D30-AFE8-C3F9C3BF210E}"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529234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9621E5-1B8E-4308-AA5D-597FE72DB0FF}" type="datetimeFigureOut">
              <a:rPr lang="en-US" smtClean="0"/>
              <a:t>7/2/19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65C11B-F14E-4D30-AFE8-C3F9C3BF210E}" type="slidenum">
              <a:rPr lang="en-US" smtClean="0"/>
              <a:t>‹#›</a:t>
            </a:fld>
            <a:endParaRPr lang="en-US"/>
          </a:p>
        </p:txBody>
      </p:sp>
    </p:spTree>
    <p:extLst>
      <p:ext uri="{BB962C8B-B14F-4D97-AF65-F5344CB8AC3E}">
        <p14:creationId xmlns:p14="http://schemas.microsoft.com/office/powerpoint/2010/main" val="26152366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9621E5-1B8E-4308-AA5D-597FE72DB0FF}" type="datetimeFigureOut">
              <a:rPr lang="en-US" smtClean="0"/>
              <a:t>7/2/19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65C11B-F14E-4D30-AFE8-C3F9C3BF210E}" type="slidenum">
              <a:rPr lang="en-US" smtClean="0"/>
              <a:t>‹#›</a:t>
            </a:fld>
            <a:endParaRPr lang="en-US"/>
          </a:p>
        </p:txBody>
      </p:sp>
    </p:spTree>
    <p:extLst>
      <p:ext uri="{BB962C8B-B14F-4D97-AF65-F5344CB8AC3E}">
        <p14:creationId xmlns:p14="http://schemas.microsoft.com/office/powerpoint/2010/main" val="35107716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AF9621E5-1B8E-4308-AA5D-597FE72DB0FF}" type="datetimeFigureOut">
              <a:rPr lang="en-US" smtClean="0"/>
              <a:t>7/2/19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D65C11B-F14E-4D30-AFE8-C3F9C3BF210E}" type="slidenum">
              <a:rPr lang="en-US" smtClean="0"/>
              <a:t>‹#›</a:t>
            </a:fld>
            <a:endParaRPr lang="en-US"/>
          </a:p>
        </p:txBody>
      </p:sp>
    </p:spTree>
    <p:extLst>
      <p:ext uri="{BB962C8B-B14F-4D97-AF65-F5344CB8AC3E}">
        <p14:creationId xmlns:p14="http://schemas.microsoft.com/office/powerpoint/2010/main" val="683973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AF9621E5-1B8E-4308-AA5D-597FE72DB0FF}" type="datetimeFigureOut">
              <a:rPr lang="en-US" smtClean="0"/>
              <a:t>7/2/19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D65C11B-F14E-4D30-AFE8-C3F9C3BF210E}" type="slidenum">
              <a:rPr lang="en-US" smtClean="0"/>
              <a:t>‹#›</a:t>
            </a:fld>
            <a:endParaRPr lang="en-US"/>
          </a:p>
        </p:txBody>
      </p:sp>
    </p:spTree>
    <p:extLst>
      <p:ext uri="{BB962C8B-B14F-4D97-AF65-F5344CB8AC3E}">
        <p14:creationId xmlns:p14="http://schemas.microsoft.com/office/powerpoint/2010/main" val="40692860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AF9621E5-1B8E-4308-AA5D-597FE72DB0FF}" type="datetimeFigureOut">
              <a:rPr lang="en-US" smtClean="0"/>
              <a:t>7/2/19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D65C11B-F14E-4D30-AFE8-C3F9C3BF210E}" type="slidenum">
              <a:rPr lang="en-US" smtClean="0"/>
              <a:t>‹#›</a:t>
            </a:fld>
            <a:endParaRPr lang="en-US"/>
          </a:p>
        </p:txBody>
      </p:sp>
    </p:spTree>
    <p:extLst>
      <p:ext uri="{BB962C8B-B14F-4D97-AF65-F5344CB8AC3E}">
        <p14:creationId xmlns:p14="http://schemas.microsoft.com/office/powerpoint/2010/main" val="258225176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Theory of Evolution Through Natural Selection</a:t>
            </a:r>
          </a:p>
        </p:txBody>
      </p:sp>
      <p:sp>
        <p:nvSpPr>
          <p:cNvPr id="3" name="Subtitle 2"/>
          <p:cNvSpPr>
            <a:spLocks noGrp="1"/>
          </p:cNvSpPr>
          <p:nvPr>
            <p:ph type="subTitle" idx="1"/>
          </p:nvPr>
        </p:nvSpPr>
        <p:spPr/>
        <p:txBody>
          <a:bodyPr/>
          <a:lstStyle/>
          <a:p>
            <a:r>
              <a:rPr lang="en-US" dirty="0"/>
              <a:t>Pubudu Ediriweera and Samuel-Bar Ari</a:t>
            </a:r>
          </a:p>
        </p:txBody>
      </p:sp>
    </p:spTree>
    <p:extLst>
      <p:ext uri="{BB962C8B-B14F-4D97-AF65-F5344CB8AC3E}">
        <p14:creationId xmlns:p14="http://schemas.microsoft.com/office/powerpoint/2010/main" val="21855396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738" y="410510"/>
            <a:ext cx="10210523" cy="1188720"/>
          </a:xfrm>
        </p:spPr>
        <p:txBody>
          <a:bodyPr/>
          <a:lstStyle/>
          <a:p>
            <a:r>
              <a:rPr lang="en-AU" dirty="0"/>
              <a:t>Components of natural selection – Overproduction </a:t>
            </a:r>
            <a:endParaRPr lang="en-US" dirty="0"/>
          </a:p>
        </p:txBody>
      </p:sp>
      <p:sp>
        <p:nvSpPr>
          <p:cNvPr id="3" name="Content Placeholder 2"/>
          <p:cNvSpPr>
            <a:spLocks noGrp="1"/>
          </p:cNvSpPr>
          <p:nvPr>
            <p:ph idx="1"/>
          </p:nvPr>
        </p:nvSpPr>
        <p:spPr>
          <a:xfrm>
            <a:off x="990738" y="1723922"/>
            <a:ext cx="10453118" cy="4870842"/>
          </a:xfrm>
        </p:spPr>
        <p:txBody>
          <a:bodyPr>
            <a:noAutofit/>
          </a:bodyPr>
          <a:lstStyle/>
          <a:p>
            <a:r>
              <a:rPr lang="en-AU" sz="2800" dirty="0"/>
              <a:t>This is when the birth rate of a species is higher than the available resources needed for all individuals to survive and reproduce. </a:t>
            </a:r>
          </a:p>
          <a:p>
            <a:r>
              <a:rPr lang="en-AU" sz="2800" dirty="0"/>
              <a:t>This equals to a </a:t>
            </a:r>
            <a:r>
              <a:rPr lang="en-AU" sz="2800" b="1" dirty="0"/>
              <a:t>struggle for existence – aka competition</a:t>
            </a:r>
          </a:p>
          <a:p>
            <a:r>
              <a:rPr lang="en-AU" sz="2800" dirty="0"/>
              <a:t>Example: Humans (by a lot):</a:t>
            </a:r>
          </a:p>
          <a:p>
            <a:pPr lvl="1"/>
            <a:r>
              <a:rPr lang="en-AU" sz="2800" dirty="0"/>
              <a:t>Money</a:t>
            </a:r>
          </a:p>
          <a:p>
            <a:pPr lvl="1"/>
            <a:r>
              <a:rPr lang="en-AU" sz="2800" dirty="0"/>
              <a:t>Food</a:t>
            </a:r>
          </a:p>
          <a:p>
            <a:pPr lvl="1"/>
            <a:r>
              <a:rPr lang="en-AU" sz="2800" dirty="0"/>
              <a:t>Water</a:t>
            </a:r>
          </a:p>
          <a:p>
            <a:pPr lvl="1"/>
            <a:r>
              <a:rPr lang="en-AU" sz="2800" dirty="0"/>
              <a:t>Shelter etc.</a:t>
            </a:r>
          </a:p>
        </p:txBody>
      </p:sp>
    </p:spTree>
    <p:extLst>
      <p:ext uri="{BB962C8B-B14F-4D97-AF65-F5344CB8AC3E}">
        <p14:creationId xmlns:p14="http://schemas.microsoft.com/office/powerpoint/2010/main" val="28792749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2527" y="317589"/>
            <a:ext cx="8909325" cy="6190424"/>
          </a:xfrm>
        </p:spPr>
      </p:pic>
    </p:spTree>
    <p:extLst>
      <p:ext uri="{BB962C8B-B14F-4D97-AF65-F5344CB8AC3E}">
        <p14:creationId xmlns:p14="http://schemas.microsoft.com/office/powerpoint/2010/main" val="24815593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738" y="410510"/>
            <a:ext cx="10210523" cy="1188720"/>
          </a:xfrm>
        </p:spPr>
        <p:txBody>
          <a:bodyPr/>
          <a:lstStyle/>
          <a:p>
            <a:r>
              <a:rPr lang="en-AU" dirty="0"/>
              <a:t>Components of natural selection - Competition</a:t>
            </a:r>
            <a:endParaRPr lang="en-US" dirty="0"/>
          </a:p>
        </p:txBody>
      </p:sp>
      <p:sp>
        <p:nvSpPr>
          <p:cNvPr id="3" name="Content Placeholder 2"/>
          <p:cNvSpPr>
            <a:spLocks noGrp="1"/>
          </p:cNvSpPr>
          <p:nvPr>
            <p:ph idx="1"/>
          </p:nvPr>
        </p:nvSpPr>
        <p:spPr>
          <a:xfrm>
            <a:off x="990738" y="1779062"/>
            <a:ext cx="10453118" cy="4649447"/>
          </a:xfrm>
        </p:spPr>
        <p:txBody>
          <a:bodyPr>
            <a:noAutofit/>
          </a:bodyPr>
          <a:lstStyle/>
          <a:p>
            <a:r>
              <a:rPr lang="en-AU" sz="2800" b="1" dirty="0"/>
              <a:t>Competition (struggle for existence)</a:t>
            </a:r>
            <a:r>
              <a:rPr lang="en-AU" sz="2800" dirty="0"/>
              <a:t> - Organisms must struggle to get what they need to survive, competing against other organisms for the same resources available. They also have to struggle to get away from predators and to overcome disease.</a:t>
            </a:r>
          </a:p>
          <a:p>
            <a:pPr marL="0" indent="0">
              <a:buNone/>
            </a:pPr>
            <a:endParaRPr lang="en-AU" sz="2800" dirty="0"/>
          </a:p>
          <a:p>
            <a:r>
              <a:rPr lang="en-AU" sz="2800" b="1" dirty="0"/>
              <a:t>Survival of the fittest –</a:t>
            </a:r>
            <a:r>
              <a:rPr lang="en-AU" sz="2800" dirty="0"/>
              <a:t> organisms with more favourable characteristics (variations) to their surroundings survive and reproduce to pass on their traits, while the less favourable ones die off and don’t pass on their traits. </a:t>
            </a:r>
            <a:endParaRPr lang="en-AU" sz="2800" b="1" dirty="0"/>
          </a:p>
        </p:txBody>
      </p:sp>
    </p:spTree>
    <p:extLst>
      <p:ext uri="{BB962C8B-B14F-4D97-AF65-F5344CB8AC3E}">
        <p14:creationId xmlns:p14="http://schemas.microsoft.com/office/powerpoint/2010/main" val="13714482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738" y="410510"/>
            <a:ext cx="10210523" cy="1188720"/>
          </a:xfrm>
        </p:spPr>
        <p:txBody>
          <a:bodyPr/>
          <a:lstStyle/>
          <a:p>
            <a:r>
              <a:rPr lang="en-AU" dirty="0"/>
              <a:t>Components of natural selection – Selection</a:t>
            </a:r>
            <a:endParaRPr lang="en-US" dirty="0"/>
          </a:p>
        </p:txBody>
      </p:sp>
      <p:sp>
        <p:nvSpPr>
          <p:cNvPr id="3" name="Content Placeholder 2"/>
          <p:cNvSpPr>
            <a:spLocks noGrp="1"/>
          </p:cNvSpPr>
          <p:nvPr>
            <p:ph idx="1"/>
          </p:nvPr>
        </p:nvSpPr>
        <p:spPr>
          <a:xfrm>
            <a:off x="990738" y="1779062"/>
            <a:ext cx="10453118" cy="4649447"/>
          </a:xfrm>
        </p:spPr>
        <p:txBody>
          <a:bodyPr>
            <a:noAutofit/>
          </a:bodyPr>
          <a:lstStyle/>
          <a:p>
            <a:r>
              <a:rPr lang="en-AU" sz="2800" dirty="0"/>
              <a:t>Due to these selection pressures, traits that are favourable and enhance the chances of survival and reproduction, are selected for (over time) in the environment. </a:t>
            </a:r>
          </a:p>
          <a:p>
            <a:endParaRPr lang="en-AU" sz="2800" dirty="0"/>
          </a:p>
          <a:p>
            <a:r>
              <a:rPr lang="en-AU" sz="2800" dirty="0"/>
              <a:t>The alleles (favoured alleles) coding for the traits are thus, selected for and the frequency of these alleles would increase over time in that population. </a:t>
            </a:r>
          </a:p>
          <a:p>
            <a:pPr marL="0" indent="0">
              <a:buNone/>
            </a:pPr>
            <a:endParaRPr lang="en-AU" sz="2800" dirty="0"/>
          </a:p>
          <a:p>
            <a:pPr marL="0" indent="0">
              <a:buNone/>
            </a:pPr>
            <a:endParaRPr lang="en-AU" sz="2800" dirty="0"/>
          </a:p>
        </p:txBody>
      </p:sp>
    </p:spTree>
    <p:extLst>
      <p:ext uri="{BB962C8B-B14F-4D97-AF65-F5344CB8AC3E}">
        <p14:creationId xmlns:p14="http://schemas.microsoft.com/office/powerpoint/2010/main" val="14412458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6474" y="220112"/>
            <a:ext cx="11069782" cy="6385364"/>
          </a:xfrm>
        </p:spPr>
      </p:pic>
    </p:spTree>
    <p:extLst>
      <p:ext uri="{BB962C8B-B14F-4D97-AF65-F5344CB8AC3E}">
        <p14:creationId xmlns:p14="http://schemas.microsoft.com/office/powerpoint/2010/main" val="19581608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9440" y="410510"/>
            <a:ext cx="10331821" cy="1188720"/>
          </a:xfrm>
        </p:spPr>
        <p:txBody>
          <a:bodyPr/>
          <a:lstStyle/>
          <a:p>
            <a:r>
              <a:rPr lang="en-AU" dirty="0"/>
              <a:t>Examples of natural selection in humans – Sickle-cell anaemia #1</a:t>
            </a:r>
            <a:endParaRPr lang="en-US" dirty="0"/>
          </a:p>
        </p:txBody>
      </p:sp>
      <p:sp>
        <p:nvSpPr>
          <p:cNvPr id="3" name="Content Placeholder 2"/>
          <p:cNvSpPr>
            <a:spLocks noGrp="1"/>
          </p:cNvSpPr>
          <p:nvPr>
            <p:ph idx="1"/>
          </p:nvPr>
        </p:nvSpPr>
        <p:spPr>
          <a:xfrm>
            <a:off x="869440" y="1751630"/>
            <a:ext cx="7803505" cy="4649447"/>
          </a:xfrm>
        </p:spPr>
        <p:txBody>
          <a:bodyPr>
            <a:noAutofit/>
          </a:bodyPr>
          <a:lstStyle/>
          <a:p>
            <a:r>
              <a:rPr lang="en-AU" sz="2800" dirty="0"/>
              <a:t>Sickle-cell anaemia – a disease that causes red-blood cells to have a sickle shape</a:t>
            </a:r>
          </a:p>
          <a:p>
            <a:r>
              <a:rPr lang="en-AU" sz="2800" dirty="0"/>
              <a:t>Due to a mutation in the gene responsible for the production of haemoglobin</a:t>
            </a:r>
          </a:p>
          <a:p>
            <a:r>
              <a:rPr lang="en-AU" sz="2800" dirty="0"/>
              <a:t>Disease is usually fatal in homozygote recessive individuals (</a:t>
            </a:r>
            <a:r>
              <a:rPr lang="en-AU" sz="2800" dirty="0" err="1"/>
              <a:t>ss</a:t>
            </a:r>
            <a:r>
              <a:rPr lang="en-AU" sz="2800" dirty="0"/>
              <a:t>)</a:t>
            </a:r>
          </a:p>
          <a:p>
            <a:r>
              <a:rPr lang="en-AU" sz="2800" dirty="0"/>
              <a:t>But sickle-cell anaemia is still very prevalent in some areas around the world – WHY?</a:t>
            </a:r>
          </a:p>
          <a:p>
            <a:endParaRPr lang="en-AU" sz="28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5018" y="3833245"/>
            <a:ext cx="3602182" cy="2720232"/>
          </a:xfrm>
          <a:prstGeom prst="rect">
            <a:avLst/>
          </a:prstGeom>
        </p:spPr>
      </p:pic>
      <p:cxnSp>
        <p:nvCxnSpPr>
          <p:cNvPr id="7" name="Elbow Connector 6"/>
          <p:cNvCxnSpPr/>
          <p:nvPr/>
        </p:nvCxnSpPr>
        <p:spPr>
          <a:xfrm>
            <a:off x="6899564" y="5361710"/>
            <a:ext cx="1177636" cy="526472"/>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52297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9440" y="410510"/>
            <a:ext cx="10331821" cy="1188720"/>
          </a:xfrm>
        </p:spPr>
        <p:txBody>
          <a:bodyPr/>
          <a:lstStyle/>
          <a:p>
            <a:r>
              <a:rPr lang="en-AU" dirty="0"/>
              <a:t>Examples of natural selection in humans – Sickle-cell anaemia #2</a:t>
            </a:r>
            <a:endParaRPr lang="en-US" dirty="0"/>
          </a:p>
        </p:txBody>
      </p:sp>
      <p:sp>
        <p:nvSpPr>
          <p:cNvPr id="3" name="Content Placeholder 2"/>
          <p:cNvSpPr>
            <a:spLocks noGrp="1"/>
          </p:cNvSpPr>
          <p:nvPr>
            <p:ph idx="1"/>
          </p:nvPr>
        </p:nvSpPr>
        <p:spPr>
          <a:xfrm>
            <a:off x="869440" y="1751630"/>
            <a:ext cx="7235469" cy="4649447"/>
          </a:xfrm>
        </p:spPr>
        <p:txBody>
          <a:bodyPr>
            <a:noAutofit/>
          </a:bodyPr>
          <a:lstStyle/>
          <a:p>
            <a:r>
              <a:rPr lang="en-AU" sz="2400" dirty="0"/>
              <a:t>The heterozygote-variant (Ss) has some sickled cells and some normal red blood cells</a:t>
            </a:r>
          </a:p>
          <a:p>
            <a:endParaRPr lang="en-AU" sz="2400" dirty="0"/>
          </a:p>
          <a:p>
            <a:r>
              <a:rPr lang="en-AU" sz="2400" dirty="0"/>
              <a:t>Heterozygous (Ss) individuals are resistant to malaria compared to homozygous (SS) non-affected individuals</a:t>
            </a:r>
          </a:p>
          <a:p>
            <a:endParaRPr lang="en-AU" sz="2400" dirty="0"/>
          </a:p>
          <a:p>
            <a:r>
              <a:rPr lang="en-AU" sz="2400" dirty="0"/>
              <a:t>Malaria is said to be a </a:t>
            </a:r>
            <a:r>
              <a:rPr lang="en-AU" sz="2400" dirty="0">
                <a:solidFill>
                  <a:srgbClr val="FF0000"/>
                </a:solidFill>
              </a:rPr>
              <a:t>selective agent </a:t>
            </a:r>
            <a:r>
              <a:rPr lang="en-AU" sz="2400" dirty="0"/>
              <a:t>(environmental factor acting on the population) for the sickle-cell allele - found in mosquito breeding areas such as large parts of Africa and Asia </a:t>
            </a:r>
          </a:p>
          <a:p>
            <a:endParaRPr lang="en-AU" sz="28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04909" y="2187809"/>
            <a:ext cx="3770146" cy="2739640"/>
          </a:xfrm>
          <a:prstGeom prst="rect">
            <a:avLst/>
          </a:prstGeom>
        </p:spPr>
      </p:pic>
    </p:spTree>
    <p:extLst>
      <p:ext uri="{BB962C8B-B14F-4D97-AF65-F5344CB8AC3E}">
        <p14:creationId xmlns:p14="http://schemas.microsoft.com/office/powerpoint/2010/main" val="38802085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9440" y="410510"/>
            <a:ext cx="10331821" cy="1188720"/>
          </a:xfrm>
        </p:spPr>
        <p:txBody>
          <a:bodyPr/>
          <a:lstStyle/>
          <a:p>
            <a:r>
              <a:rPr lang="en-AU" dirty="0"/>
              <a:t>Examples of natural selection in humans – Body Stature #1</a:t>
            </a:r>
            <a:endParaRPr lang="en-US" dirty="0"/>
          </a:p>
        </p:txBody>
      </p:sp>
      <p:sp>
        <p:nvSpPr>
          <p:cNvPr id="3" name="Content Placeholder 2"/>
          <p:cNvSpPr>
            <a:spLocks noGrp="1"/>
          </p:cNvSpPr>
          <p:nvPr>
            <p:ph idx="1"/>
          </p:nvPr>
        </p:nvSpPr>
        <p:spPr>
          <a:xfrm>
            <a:off x="869440" y="2535402"/>
            <a:ext cx="5226560" cy="4413643"/>
          </a:xfrm>
        </p:spPr>
        <p:txBody>
          <a:bodyPr>
            <a:noAutofit/>
          </a:bodyPr>
          <a:lstStyle/>
          <a:p>
            <a:r>
              <a:rPr lang="en-AU" sz="2800" b="1" dirty="0"/>
              <a:t>Africans	</a:t>
            </a:r>
          </a:p>
          <a:p>
            <a:pPr lvl="1"/>
            <a:r>
              <a:rPr lang="en-AU" sz="2600" dirty="0"/>
              <a:t>Ectomorphic - Have long limbs and short bodies </a:t>
            </a:r>
            <a:br>
              <a:rPr lang="en-AU" sz="2600" dirty="0"/>
            </a:br>
            <a:r>
              <a:rPr lang="en-AU" sz="2600" dirty="0"/>
              <a:t>(evolution due to hot climates)</a:t>
            </a:r>
          </a:p>
          <a:p>
            <a:pPr lvl="1"/>
            <a:r>
              <a:rPr lang="en-AU" sz="2600" dirty="0"/>
              <a:t>Larger surface area relative to body volume </a:t>
            </a:r>
          </a:p>
          <a:p>
            <a:pPr lvl="1"/>
            <a:r>
              <a:rPr lang="en-AU" sz="2600" dirty="0"/>
              <a:t>Ability to disperse heat more efficiently </a:t>
            </a:r>
          </a:p>
        </p:txBody>
      </p:sp>
      <p:pic>
        <p:nvPicPr>
          <p:cNvPr id="5" name="Picture 4">
            <a:extLst>
              <a:ext uri="{FF2B5EF4-FFF2-40B4-BE49-F238E27FC236}">
                <a16:creationId xmlns:a16="http://schemas.microsoft.com/office/drawing/2014/main" id="{DB1FD3E0-DF45-034C-B16E-1F7C472C4895}"/>
              </a:ext>
            </a:extLst>
          </p:cNvPr>
          <p:cNvPicPr>
            <a:picLocks noChangeAspect="1"/>
          </p:cNvPicPr>
          <p:nvPr/>
        </p:nvPicPr>
        <p:blipFill>
          <a:blip r:embed="rId2"/>
          <a:stretch>
            <a:fillRect/>
          </a:stretch>
        </p:blipFill>
        <p:spPr>
          <a:xfrm>
            <a:off x="6531429" y="2631368"/>
            <a:ext cx="4405745" cy="3280875"/>
          </a:xfrm>
          <a:prstGeom prst="rect">
            <a:avLst/>
          </a:prstGeom>
        </p:spPr>
      </p:pic>
    </p:spTree>
    <p:extLst>
      <p:ext uri="{BB962C8B-B14F-4D97-AF65-F5344CB8AC3E}">
        <p14:creationId xmlns:p14="http://schemas.microsoft.com/office/powerpoint/2010/main" val="1678009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9440" y="410510"/>
            <a:ext cx="10331821" cy="1188720"/>
          </a:xfrm>
        </p:spPr>
        <p:txBody>
          <a:bodyPr/>
          <a:lstStyle/>
          <a:p>
            <a:r>
              <a:rPr lang="en-AU" dirty="0"/>
              <a:t>Examples of natural selection in humans – Body Stature #2</a:t>
            </a:r>
            <a:endParaRPr lang="en-US" dirty="0"/>
          </a:p>
        </p:txBody>
      </p:sp>
      <p:sp>
        <p:nvSpPr>
          <p:cNvPr id="3" name="Content Placeholder 2"/>
          <p:cNvSpPr>
            <a:spLocks noGrp="1"/>
          </p:cNvSpPr>
          <p:nvPr>
            <p:ph idx="1"/>
          </p:nvPr>
        </p:nvSpPr>
        <p:spPr>
          <a:xfrm>
            <a:off x="726937" y="2461364"/>
            <a:ext cx="5836160" cy="3271632"/>
          </a:xfrm>
        </p:spPr>
        <p:txBody>
          <a:bodyPr>
            <a:noAutofit/>
          </a:bodyPr>
          <a:lstStyle/>
          <a:p>
            <a:r>
              <a:rPr lang="en-AU" sz="2800" b="1" dirty="0" err="1"/>
              <a:t>Inuits</a:t>
            </a:r>
            <a:endParaRPr lang="en-AU" sz="2800" b="1" dirty="0"/>
          </a:p>
          <a:p>
            <a:pPr lvl="1"/>
            <a:r>
              <a:rPr lang="en-AU" sz="2600" dirty="0"/>
              <a:t>Endomorphic - have short limbs and long bodies</a:t>
            </a:r>
          </a:p>
          <a:p>
            <a:pPr lvl="1"/>
            <a:r>
              <a:rPr lang="en-AU" sz="2600" dirty="0"/>
              <a:t>Smaller surface area relative to body volume</a:t>
            </a:r>
          </a:p>
          <a:p>
            <a:pPr lvl="1"/>
            <a:r>
              <a:rPr lang="en-AU" sz="2600" dirty="0"/>
              <a:t>Conserves body heat</a:t>
            </a:r>
          </a:p>
          <a:p>
            <a:pPr lvl="1"/>
            <a:endParaRPr lang="en-AU" sz="2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5601" y="2320032"/>
            <a:ext cx="5129464" cy="3412964"/>
          </a:xfrm>
          <a:prstGeom prst="rect">
            <a:avLst/>
          </a:prstGeom>
        </p:spPr>
      </p:pic>
    </p:spTree>
    <p:extLst>
      <p:ext uri="{BB962C8B-B14F-4D97-AF65-F5344CB8AC3E}">
        <p14:creationId xmlns:p14="http://schemas.microsoft.com/office/powerpoint/2010/main" val="34055312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T CHAPTER TWO - Official Teaser Trailer [HD]">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1456" cy="6858000"/>
          </a:xfrm>
        </p:spPr>
      </p:pic>
    </p:spTree>
    <p:extLst>
      <p:ext uri="{BB962C8B-B14F-4D97-AF65-F5344CB8AC3E}">
        <p14:creationId xmlns:p14="http://schemas.microsoft.com/office/powerpoint/2010/main" val="9108990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6643" y="353292"/>
            <a:ext cx="10018713" cy="935182"/>
          </a:xfrm>
        </p:spPr>
        <p:txBody>
          <a:bodyPr/>
          <a:lstStyle/>
          <a:p>
            <a:r>
              <a:rPr lang="en-US" dirty="0"/>
              <a:t>Content</a:t>
            </a:r>
          </a:p>
        </p:txBody>
      </p:sp>
      <p:sp>
        <p:nvSpPr>
          <p:cNvPr id="3" name="Content Placeholder 2"/>
          <p:cNvSpPr>
            <a:spLocks noGrp="1"/>
          </p:cNvSpPr>
          <p:nvPr>
            <p:ph idx="1"/>
          </p:nvPr>
        </p:nvSpPr>
        <p:spPr>
          <a:xfrm>
            <a:off x="1086642" y="1626662"/>
            <a:ext cx="10018713" cy="4898829"/>
          </a:xfrm>
        </p:spPr>
        <p:txBody>
          <a:bodyPr>
            <a:normAutofit lnSpcReduction="10000"/>
          </a:bodyPr>
          <a:lstStyle/>
          <a:p>
            <a:r>
              <a:rPr lang="en-US" sz="2800" dirty="0"/>
              <a:t>Syllabus Points</a:t>
            </a:r>
          </a:p>
          <a:p>
            <a:r>
              <a:rPr lang="en-US" sz="2800" dirty="0"/>
              <a:t>Natural Selection and Evolution</a:t>
            </a:r>
          </a:p>
          <a:p>
            <a:r>
              <a:rPr lang="en-US" sz="2800" dirty="0"/>
              <a:t>Components of Natural Selection</a:t>
            </a:r>
            <a:endParaRPr lang="en-US" sz="2600" dirty="0"/>
          </a:p>
          <a:p>
            <a:pPr lvl="1"/>
            <a:r>
              <a:rPr lang="en-US" sz="2400" dirty="0"/>
              <a:t>Variation</a:t>
            </a:r>
          </a:p>
          <a:p>
            <a:pPr lvl="1"/>
            <a:r>
              <a:rPr lang="en-US" sz="2400" dirty="0"/>
              <a:t>Overpopulation</a:t>
            </a:r>
          </a:p>
          <a:p>
            <a:pPr lvl="1"/>
            <a:r>
              <a:rPr lang="en-US" sz="2400" dirty="0"/>
              <a:t>Competition</a:t>
            </a:r>
          </a:p>
          <a:p>
            <a:pPr lvl="1"/>
            <a:r>
              <a:rPr lang="en-US" sz="2400" dirty="0"/>
              <a:t>Selection </a:t>
            </a:r>
          </a:p>
          <a:p>
            <a:r>
              <a:rPr lang="en-US" sz="2800" dirty="0"/>
              <a:t>Examples of natural selection in humans</a:t>
            </a:r>
            <a:endParaRPr lang="en-US" sz="2600" dirty="0"/>
          </a:p>
          <a:p>
            <a:pPr lvl="1"/>
            <a:r>
              <a:rPr lang="en-US" sz="2400" dirty="0"/>
              <a:t>Sickle-cell </a:t>
            </a:r>
            <a:r>
              <a:rPr lang="en-US" sz="2400" dirty="0" err="1"/>
              <a:t>anaemia</a:t>
            </a:r>
            <a:endParaRPr lang="en-US" sz="2400" dirty="0"/>
          </a:p>
          <a:p>
            <a:pPr lvl="1"/>
            <a:r>
              <a:rPr lang="en-US" sz="2400" dirty="0"/>
              <a:t>Body stature</a:t>
            </a:r>
          </a:p>
          <a:p>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63691" y="1626662"/>
            <a:ext cx="4519434" cy="4801899"/>
          </a:xfrm>
          <a:prstGeom prst="rect">
            <a:avLst/>
          </a:prstGeom>
        </p:spPr>
      </p:pic>
    </p:spTree>
    <p:extLst>
      <p:ext uri="{BB962C8B-B14F-4D97-AF65-F5344CB8AC3E}">
        <p14:creationId xmlns:p14="http://schemas.microsoft.com/office/powerpoint/2010/main" val="13445852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9927" y="382802"/>
            <a:ext cx="9615054" cy="1188720"/>
          </a:xfrm>
        </p:spPr>
        <p:txBody>
          <a:bodyPr/>
          <a:lstStyle/>
          <a:p>
            <a:r>
              <a:rPr lang="en-AU" dirty="0"/>
              <a:t>Syllabus Points</a:t>
            </a:r>
            <a:endParaRPr lang="en-US" dirty="0"/>
          </a:p>
        </p:txBody>
      </p:sp>
      <p:sp>
        <p:nvSpPr>
          <p:cNvPr id="3" name="Content Placeholder 2"/>
          <p:cNvSpPr>
            <a:spLocks noGrp="1"/>
          </p:cNvSpPr>
          <p:nvPr>
            <p:ph idx="1"/>
          </p:nvPr>
        </p:nvSpPr>
        <p:spPr>
          <a:xfrm>
            <a:off x="1149927" y="1889898"/>
            <a:ext cx="9615054" cy="4303084"/>
          </a:xfrm>
        </p:spPr>
        <p:txBody>
          <a:bodyPr>
            <a:normAutofit/>
          </a:bodyPr>
          <a:lstStyle/>
          <a:p>
            <a:r>
              <a:rPr lang="en-AU" sz="2800" dirty="0"/>
              <a:t>“Natural selection occurs when factors in the environment confer a selective advantage on specific phenotypes to enhance survival and reproduction”</a:t>
            </a:r>
          </a:p>
          <a:p>
            <a:endParaRPr lang="en-AU" sz="2800" dirty="0"/>
          </a:p>
          <a:p>
            <a:r>
              <a:rPr lang="en-AU" sz="2800" dirty="0"/>
              <a:t>“The mechanisms underpinning the theory of evolution by natural selection include inherited variation, struggle for existence, isolation and differential selection, producing changes to gene pools to such an extent that speciation occurs”</a:t>
            </a:r>
          </a:p>
        </p:txBody>
      </p:sp>
    </p:spTree>
    <p:extLst>
      <p:ext uri="{BB962C8B-B14F-4D97-AF65-F5344CB8AC3E}">
        <p14:creationId xmlns:p14="http://schemas.microsoft.com/office/powerpoint/2010/main" val="21654868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738" y="410510"/>
            <a:ext cx="10210523" cy="1188720"/>
          </a:xfrm>
        </p:spPr>
        <p:txBody>
          <a:bodyPr/>
          <a:lstStyle/>
          <a:p>
            <a:r>
              <a:rPr lang="en-AU" dirty="0"/>
              <a:t>Natural selection and evolution #1</a:t>
            </a:r>
            <a:endParaRPr lang="en-US" dirty="0"/>
          </a:p>
        </p:txBody>
      </p:sp>
      <p:sp>
        <p:nvSpPr>
          <p:cNvPr id="3" name="Content Placeholder 2"/>
          <p:cNvSpPr>
            <a:spLocks noGrp="1"/>
          </p:cNvSpPr>
          <p:nvPr>
            <p:ph idx="1"/>
          </p:nvPr>
        </p:nvSpPr>
        <p:spPr>
          <a:xfrm>
            <a:off x="969818" y="1653470"/>
            <a:ext cx="6954982" cy="4677156"/>
          </a:xfrm>
        </p:spPr>
        <p:txBody>
          <a:bodyPr>
            <a:noAutofit/>
          </a:bodyPr>
          <a:lstStyle/>
          <a:p>
            <a:r>
              <a:rPr lang="en-AU" sz="3200" dirty="0"/>
              <a:t>Who came up with the idea of Natural selection?</a:t>
            </a:r>
          </a:p>
          <a:p>
            <a:endParaRPr lang="en-AU" sz="3200" dirty="0"/>
          </a:p>
          <a:p>
            <a:endParaRPr lang="en-AU" sz="3000" dirty="0"/>
          </a:p>
          <a:p>
            <a:r>
              <a:rPr lang="en-AU" sz="3000" dirty="0"/>
              <a:t>His idea of Natural Selection also forwarded the idea of evolution </a:t>
            </a:r>
          </a:p>
          <a:p>
            <a:pPr lvl="1"/>
            <a:r>
              <a:rPr lang="en-AU" sz="2600" dirty="0"/>
              <a:t>Evolution = gradual change in the characteristics of a species</a:t>
            </a:r>
          </a:p>
          <a:p>
            <a:pPr lvl="3"/>
            <a:endParaRPr lang="en-AU" sz="28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6473" y="1764307"/>
            <a:ext cx="3768435" cy="4686009"/>
          </a:xfrm>
          <a:prstGeom prst="rect">
            <a:avLst/>
          </a:prstGeom>
        </p:spPr>
      </p:pic>
      <p:sp>
        <p:nvSpPr>
          <p:cNvPr id="7" name="TextBox 6"/>
          <p:cNvSpPr txBox="1"/>
          <p:nvPr/>
        </p:nvSpPr>
        <p:spPr>
          <a:xfrm>
            <a:off x="1427017" y="2925578"/>
            <a:ext cx="6040583" cy="830997"/>
          </a:xfrm>
          <a:prstGeom prst="rect">
            <a:avLst/>
          </a:prstGeom>
          <a:noFill/>
        </p:spPr>
        <p:txBody>
          <a:bodyPr wrap="square" rtlCol="0">
            <a:spAutoFit/>
          </a:bodyPr>
          <a:lstStyle/>
          <a:p>
            <a:r>
              <a:rPr lang="en-AU" sz="4800" dirty="0"/>
              <a:t>CHARLES DARWIN!!</a:t>
            </a:r>
            <a:endParaRPr lang="en-US" sz="4800" dirty="0"/>
          </a:p>
        </p:txBody>
      </p:sp>
    </p:spTree>
    <p:extLst>
      <p:ext uri="{BB962C8B-B14F-4D97-AF65-F5344CB8AC3E}">
        <p14:creationId xmlns:p14="http://schemas.microsoft.com/office/powerpoint/2010/main" val="2531419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738" y="410510"/>
            <a:ext cx="10210523" cy="1188720"/>
          </a:xfrm>
        </p:spPr>
        <p:txBody>
          <a:bodyPr/>
          <a:lstStyle/>
          <a:p>
            <a:r>
              <a:rPr lang="en-AU" dirty="0"/>
              <a:t>Natural selection and evolution #2</a:t>
            </a:r>
            <a:endParaRPr lang="en-US" dirty="0"/>
          </a:p>
        </p:txBody>
      </p:sp>
      <p:sp>
        <p:nvSpPr>
          <p:cNvPr id="3" name="Content Placeholder 2"/>
          <p:cNvSpPr>
            <a:spLocks noGrp="1"/>
          </p:cNvSpPr>
          <p:nvPr>
            <p:ph idx="1"/>
          </p:nvPr>
        </p:nvSpPr>
        <p:spPr>
          <a:xfrm>
            <a:off x="898564" y="1777083"/>
            <a:ext cx="10302697" cy="4754346"/>
          </a:xfrm>
        </p:spPr>
        <p:txBody>
          <a:bodyPr>
            <a:noAutofit/>
          </a:bodyPr>
          <a:lstStyle/>
          <a:p>
            <a:r>
              <a:rPr lang="en-AU" sz="2800" b="1" dirty="0"/>
              <a:t>Natural selection </a:t>
            </a:r>
            <a:endParaRPr lang="en-AU" sz="2800" dirty="0"/>
          </a:p>
          <a:p>
            <a:pPr lvl="1"/>
            <a:r>
              <a:rPr lang="en-AU" sz="2600" dirty="0"/>
              <a:t>Resources are limited in nature</a:t>
            </a:r>
          </a:p>
          <a:p>
            <a:pPr lvl="1"/>
            <a:r>
              <a:rPr lang="en-AU" sz="2600" dirty="0"/>
              <a:t>Organisms with heritable traits that favour survival and reproduction will tend to leave more offspring than their peers</a:t>
            </a:r>
          </a:p>
          <a:p>
            <a:pPr lvl="1"/>
            <a:r>
              <a:rPr lang="en-AU" sz="2600" dirty="0"/>
              <a:t>Traits would increase in frequency over generations </a:t>
            </a:r>
          </a:p>
          <a:p>
            <a:pPr marL="0" indent="0">
              <a:buNone/>
            </a:pPr>
            <a:endParaRPr lang="en-AU" sz="2800" dirty="0"/>
          </a:p>
          <a:p>
            <a:pPr lvl="1"/>
            <a:r>
              <a:rPr lang="en-AU" sz="2600" dirty="0"/>
              <a:t>Causes populations to become adapted to their environments over time </a:t>
            </a:r>
          </a:p>
          <a:p>
            <a:pPr lvl="1"/>
            <a:r>
              <a:rPr lang="en-AU" sz="2600" dirty="0"/>
              <a:t>Dependent on the environment and requires existing heritable variation in the population</a:t>
            </a:r>
          </a:p>
        </p:txBody>
      </p:sp>
    </p:spTree>
    <p:extLst>
      <p:ext uri="{BB962C8B-B14F-4D97-AF65-F5344CB8AC3E}">
        <p14:creationId xmlns:p14="http://schemas.microsoft.com/office/powerpoint/2010/main" val="4376271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738" y="410510"/>
            <a:ext cx="10210523" cy="1188720"/>
          </a:xfrm>
        </p:spPr>
        <p:txBody>
          <a:bodyPr/>
          <a:lstStyle/>
          <a:p>
            <a:r>
              <a:rPr lang="en-AU" dirty="0"/>
              <a:t>Components of natural selection</a:t>
            </a:r>
            <a:endParaRPr lang="en-US" dirty="0"/>
          </a:p>
        </p:txBody>
      </p:sp>
      <p:sp>
        <p:nvSpPr>
          <p:cNvPr id="3" name="Content Placeholder 2"/>
          <p:cNvSpPr>
            <a:spLocks noGrp="1"/>
          </p:cNvSpPr>
          <p:nvPr>
            <p:ph idx="1"/>
          </p:nvPr>
        </p:nvSpPr>
        <p:spPr>
          <a:xfrm>
            <a:off x="990738" y="1709790"/>
            <a:ext cx="10453118" cy="4649447"/>
          </a:xfrm>
        </p:spPr>
        <p:txBody>
          <a:bodyPr>
            <a:noAutofit/>
          </a:bodyPr>
          <a:lstStyle/>
          <a:p>
            <a:pPr marL="0" indent="0">
              <a:buNone/>
            </a:pPr>
            <a:r>
              <a:rPr lang="en-AU" sz="2800" dirty="0"/>
              <a:t>How does natural selection occur:</a:t>
            </a:r>
          </a:p>
          <a:p>
            <a:r>
              <a:rPr lang="en-AU" sz="2800" dirty="0"/>
              <a:t>Darwin made several observations in his travels to the Galapagos archipelago (Islands isolated from South America) about the wildlife on those islands:</a:t>
            </a:r>
            <a:endParaRPr lang="en-AU" sz="2600" dirty="0"/>
          </a:p>
          <a:p>
            <a:pPr lvl="1"/>
            <a:r>
              <a:rPr lang="en-AU" sz="2600" b="1" i="1" dirty="0"/>
              <a:t>Variation</a:t>
            </a:r>
            <a:r>
              <a:rPr lang="en-AU" sz="2600" i="1" dirty="0"/>
              <a:t> – All members of a species varied and those variations passed on from one generation to another</a:t>
            </a:r>
          </a:p>
          <a:p>
            <a:pPr lvl="1"/>
            <a:r>
              <a:rPr lang="en-AU" sz="2600" b="1" i="1" dirty="0"/>
              <a:t>Birth rate </a:t>
            </a:r>
            <a:r>
              <a:rPr lang="en-AU" sz="2600" i="1" dirty="0"/>
              <a:t>– All living organisms reproduced faster than the availability of resources</a:t>
            </a:r>
          </a:p>
          <a:p>
            <a:pPr lvl="1"/>
            <a:r>
              <a:rPr lang="en-AU" sz="2600" b="1" i="1" dirty="0"/>
              <a:t>Nature’s balance </a:t>
            </a:r>
            <a:r>
              <a:rPr lang="en-AU" sz="2600" i="1" dirty="0"/>
              <a:t>– Despite the high birth rate of organisms, the species’ numbers were tend to keep at a relative constant</a:t>
            </a:r>
          </a:p>
        </p:txBody>
      </p:sp>
    </p:spTree>
    <p:extLst>
      <p:ext uri="{BB962C8B-B14F-4D97-AF65-F5344CB8AC3E}">
        <p14:creationId xmlns:p14="http://schemas.microsoft.com/office/powerpoint/2010/main" val="13727780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738" y="410510"/>
            <a:ext cx="10210523" cy="1188720"/>
          </a:xfrm>
        </p:spPr>
        <p:txBody>
          <a:bodyPr/>
          <a:lstStyle/>
          <a:p>
            <a:r>
              <a:rPr lang="en-AU" dirty="0"/>
              <a:t>Components of natural selection</a:t>
            </a:r>
            <a:endParaRPr lang="en-US" dirty="0"/>
          </a:p>
        </p:txBody>
      </p:sp>
      <p:sp>
        <p:nvSpPr>
          <p:cNvPr id="3" name="Content Placeholder 2"/>
          <p:cNvSpPr>
            <a:spLocks noGrp="1"/>
          </p:cNvSpPr>
          <p:nvPr>
            <p:ph idx="1"/>
          </p:nvPr>
        </p:nvSpPr>
        <p:spPr>
          <a:xfrm>
            <a:off x="990738" y="1709790"/>
            <a:ext cx="10453118" cy="4649447"/>
          </a:xfrm>
        </p:spPr>
        <p:txBody>
          <a:bodyPr>
            <a:noAutofit/>
          </a:bodyPr>
          <a:lstStyle/>
          <a:p>
            <a:r>
              <a:rPr lang="en-AU" sz="3200" dirty="0"/>
              <a:t>This brings about the components of natural selection which cause evolution to occur:</a:t>
            </a:r>
          </a:p>
          <a:p>
            <a:pPr lvl="1"/>
            <a:r>
              <a:rPr lang="en-AU" sz="3200" b="1" i="1" dirty="0"/>
              <a:t>Variation</a:t>
            </a:r>
          </a:p>
          <a:p>
            <a:pPr lvl="1"/>
            <a:r>
              <a:rPr lang="en-AU" sz="3200" b="1" i="1" dirty="0"/>
              <a:t>Overproduction</a:t>
            </a:r>
          </a:p>
          <a:p>
            <a:pPr lvl="1"/>
            <a:r>
              <a:rPr lang="en-AU" sz="3200" b="1" i="1" dirty="0"/>
              <a:t>Competition</a:t>
            </a:r>
          </a:p>
          <a:p>
            <a:pPr lvl="1"/>
            <a:r>
              <a:rPr lang="en-AU" sz="3200" b="1" i="1" dirty="0"/>
              <a:t>Selection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2749" y="2916485"/>
            <a:ext cx="6118512" cy="3442752"/>
          </a:xfrm>
          <a:prstGeom prst="rect">
            <a:avLst/>
          </a:prstGeom>
        </p:spPr>
      </p:pic>
    </p:spTree>
    <p:extLst>
      <p:ext uri="{BB962C8B-B14F-4D97-AF65-F5344CB8AC3E}">
        <p14:creationId xmlns:p14="http://schemas.microsoft.com/office/powerpoint/2010/main" val="31961642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738" y="410510"/>
            <a:ext cx="10210523" cy="1188720"/>
          </a:xfrm>
        </p:spPr>
        <p:txBody>
          <a:bodyPr/>
          <a:lstStyle/>
          <a:p>
            <a:r>
              <a:rPr lang="en-AU" dirty="0"/>
              <a:t>Components of natural selection - Variation</a:t>
            </a:r>
            <a:endParaRPr lang="en-US" dirty="0"/>
          </a:p>
        </p:txBody>
      </p:sp>
      <p:sp>
        <p:nvSpPr>
          <p:cNvPr id="3" name="Content Placeholder 2"/>
          <p:cNvSpPr>
            <a:spLocks noGrp="1"/>
          </p:cNvSpPr>
          <p:nvPr>
            <p:ph idx="1"/>
          </p:nvPr>
        </p:nvSpPr>
        <p:spPr>
          <a:xfrm>
            <a:off x="990738" y="1751354"/>
            <a:ext cx="10453118" cy="4995810"/>
          </a:xfrm>
        </p:spPr>
        <p:txBody>
          <a:bodyPr>
            <a:noAutofit/>
          </a:bodyPr>
          <a:lstStyle/>
          <a:p>
            <a:r>
              <a:rPr lang="en-AU" sz="2400" dirty="0"/>
              <a:t>The offspring in any generation will be slightly different from one another in their traits (colour, size, shape, etc.), and many of these features will be heritable.</a:t>
            </a:r>
          </a:p>
          <a:p>
            <a:r>
              <a:rPr lang="en-AU" sz="2400" dirty="0"/>
              <a:t>This means that all members in a species vary due to the combinations of alleles passed on to the offspring through these processes:</a:t>
            </a:r>
          </a:p>
          <a:p>
            <a:pPr lvl="1"/>
            <a:r>
              <a:rPr lang="en-AU" sz="2400" b="1" dirty="0"/>
              <a:t>Random assortment</a:t>
            </a:r>
          </a:p>
          <a:p>
            <a:pPr lvl="1"/>
            <a:r>
              <a:rPr lang="en-AU" sz="2400" b="1" dirty="0"/>
              <a:t>Mutations</a:t>
            </a:r>
          </a:p>
          <a:p>
            <a:pPr lvl="1"/>
            <a:r>
              <a:rPr lang="en-AU" sz="2400" b="1" dirty="0"/>
              <a:t>Crossing over</a:t>
            </a:r>
          </a:p>
          <a:p>
            <a:pPr lvl="1"/>
            <a:r>
              <a:rPr lang="en-AU" sz="2400" b="1" dirty="0"/>
              <a:t>Random fertilisation </a:t>
            </a:r>
          </a:p>
          <a:p>
            <a:pPr lvl="1"/>
            <a:r>
              <a:rPr lang="en-AU" sz="2400" b="1" dirty="0"/>
              <a:t>Non-disjunction</a:t>
            </a:r>
          </a:p>
        </p:txBody>
      </p:sp>
    </p:spTree>
    <p:extLst>
      <p:ext uri="{BB962C8B-B14F-4D97-AF65-F5344CB8AC3E}">
        <p14:creationId xmlns:p14="http://schemas.microsoft.com/office/powerpoint/2010/main" val="7794625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p15:prstTrans prst="fallOver"/>
      </p:transition>
    </mc:Choice>
    <mc:Fallback xmlns="">
      <p:transition spd="slow">
        <p:fade/>
      </p:transition>
    </mc:Fallback>
  </mc:AlternateContent>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484</TotalTime>
  <Words>771</Words>
  <Application>Microsoft Macintosh PowerPoint</Application>
  <PresentationFormat>Widescreen</PresentationFormat>
  <Paragraphs>90</Paragraphs>
  <Slides>18</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Gill Sans MT</vt:lpstr>
      <vt:lpstr>Parcel</vt:lpstr>
      <vt:lpstr>Theory of Evolution Through Natural Selection</vt:lpstr>
      <vt:lpstr>PowerPoint Presentation</vt:lpstr>
      <vt:lpstr>Content</vt:lpstr>
      <vt:lpstr>Syllabus Points</vt:lpstr>
      <vt:lpstr>Natural selection and evolution #1</vt:lpstr>
      <vt:lpstr>Natural selection and evolution #2</vt:lpstr>
      <vt:lpstr>Components of natural selection</vt:lpstr>
      <vt:lpstr>Components of natural selection</vt:lpstr>
      <vt:lpstr>Components of natural selection - Variation</vt:lpstr>
      <vt:lpstr>Components of natural selection – Overproduction </vt:lpstr>
      <vt:lpstr>PowerPoint Presentation</vt:lpstr>
      <vt:lpstr>Components of natural selection - Competition</vt:lpstr>
      <vt:lpstr>Components of natural selection – Selection</vt:lpstr>
      <vt:lpstr>PowerPoint Presentation</vt:lpstr>
      <vt:lpstr>Examples of natural selection in humans – Sickle-cell anaemia #1</vt:lpstr>
      <vt:lpstr>Examples of natural selection in humans – Sickle-cell anaemia #2</vt:lpstr>
      <vt:lpstr>Examples of natural selection in humans – Body Stature #1</vt:lpstr>
      <vt:lpstr>Examples of natural selection in humans – Body Stature #2</vt:lpstr>
    </vt:vector>
  </TitlesOfParts>
  <Company>Toshiba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Theory of Evolution Through Natural Selection</dc:title>
  <dc:creator>toshiba</dc:creator>
  <cp:lastModifiedBy>TU Thanh [John Forrest Secondary College]</cp:lastModifiedBy>
  <cp:revision>30</cp:revision>
  <dcterms:created xsi:type="dcterms:W3CDTF">2019-06-26T12:51:28Z</dcterms:created>
  <dcterms:modified xsi:type="dcterms:W3CDTF">2019-07-02T01:30:49Z</dcterms:modified>
</cp:coreProperties>
</file>

<file path=docProps/thumbnail.jpeg>
</file>